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</p:sldIdLst>
  <p:sldSz cy="6858000" cx="9144000"/>
  <p:notesSz cx="6858000" cy="9144000"/>
  <p:embeddedFontLst>
    <p:embeddedFont>
      <p:font typeface="Calibri"/>
      <p:regular r:id="rId73"/>
      <p:bold r:id="rId74"/>
      <p:italic r:id="rId75"/>
      <p:boldItalic r:id="rId76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8267E6A6-5DA1-4F39-B0BC-E97D7BB54DB1}">
  <a:tblStyle styleId="{8267E6A6-5DA1-4F39-B0BC-E97D7BB54DB1}" styleName="Table_0"/>
  <a:tblStyle styleId="{9E4FAD07-5971-4693-83F0-B838C4C618BA}" styleName="Table_1"/>
  <a:tblStyle styleId="{D3604ACF-0BFB-4273-B190-4F94557D8E2D}" styleName="Table_2"/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Calibri-regular.fntdata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Calibri-italic.fntdata"/><Relationship Id="rId30" Type="http://schemas.openxmlformats.org/officeDocument/2006/relationships/slide" Target="slides/slide25.xml"/><Relationship Id="rId74" Type="http://schemas.openxmlformats.org/officeDocument/2006/relationships/font" Target="fonts/Calibri-bold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76" Type="http://schemas.openxmlformats.org/officeDocument/2006/relationships/font" Target="fonts/Calibri-boldItalic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" name="Shape 32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" name="Shape 33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1" name="Shape 34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9" name="Shape 38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" name="Shape 40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8" name="Shape 41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" name="Shape 43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3" name="Shape 46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6" name="Shape 47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" name="Shape 48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7" name="Shape 49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7" name="Shape 50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7" name="Shape 51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" name="Shape 52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9" name="Shape 53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9" name="Shape 54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9" name="Shape 55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" name="Shape 56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8" name="Shape 5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3" name="Shape 60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5" name="Shape 61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4" name="Shape 62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4" name="Shape 63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" name="Shape 64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6" name="Shape 65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6" name="Shape 66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6" name="Shape 67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6" name="Shape 68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6" name="Shape 69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6" name="Shape 70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6" name="Shape 71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6" name="Shape 72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7" name="Shape 73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8" name="Shape 74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1" name="Shape 76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" name="Shape 77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3" name="Shape 78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4" name="Shape 79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4" name="Shape 80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" name="Shape 81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7" name="Shape 82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6" name="Shape 83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" name="Shape 14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Титульный слайд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indent="0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indent="0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indent="0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indent="0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indent="0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indent="0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indent="0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indent="0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Два объекта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Заголовок раздела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Заголовок и объект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Объект с подписью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Вертикальный заголовок и текст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Заголовок и вертикальный текст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Рисунок с подписью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3" name="Shape 43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Пустой слайд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Только заголовок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Сравнение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0070C0"/>
            </a:gs>
            <a:gs pos="50000">
              <a:srgbClr val="C2D1ED"/>
            </a:gs>
            <a:gs pos="100000">
              <a:srgbClr val="E1E8F5"/>
            </a:gs>
          </a:gsLst>
          <a:lin ang="5400000" scaled="0"/>
        </a:gra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07950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76200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1600" marL="25146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7" name="Shape 7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" name="Shape 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" name="Shape 9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jpg"/><Relationship Id="rId4" Type="http://schemas.openxmlformats.org/officeDocument/2006/relationships/image" Target="../media/image05.jpg"/><Relationship Id="rId5" Type="http://schemas.openxmlformats.org/officeDocument/2006/relationships/image" Target="../media/image0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jp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5.jp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5.jpg"/><Relationship Id="rId4" Type="http://schemas.openxmlformats.org/officeDocument/2006/relationships/image" Target="../media/image0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5.jp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5.jpg"/><Relationship Id="rId4" Type="http://schemas.openxmlformats.org/officeDocument/2006/relationships/image" Target="../media/image18.jpg"/><Relationship Id="rId5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5.jpg"/><Relationship Id="rId4" Type="http://schemas.openxmlformats.org/officeDocument/2006/relationships/image" Target="../media/image17.jpg"/><Relationship Id="rId10" Type="http://schemas.openxmlformats.org/officeDocument/2006/relationships/image" Target="../media/image25.jpg"/><Relationship Id="rId9" Type="http://schemas.openxmlformats.org/officeDocument/2006/relationships/image" Target="../media/image24.jpg"/><Relationship Id="rId5" Type="http://schemas.openxmlformats.org/officeDocument/2006/relationships/image" Target="../media/image19.jpg"/><Relationship Id="rId6" Type="http://schemas.openxmlformats.org/officeDocument/2006/relationships/image" Target="../media/image16.jpg"/><Relationship Id="rId7" Type="http://schemas.openxmlformats.org/officeDocument/2006/relationships/image" Target="../media/image23.jpg"/><Relationship Id="rId8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5.jp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5.jp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5.jp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5.jp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jpg"/><Relationship Id="rId4" Type="http://schemas.openxmlformats.org/officeDocument/2006/relationships/image" Target="../media/image05.jpg"/><Relationship Id="rId5" Type="http://schemas.openxmlformats.org/officeDocument/2006/relationships/image" Target="../media/image0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5.jpg"/><Relationship Id="rId4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5.jpg"/><Relationship Id="rId4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5.jpg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05.jpg"/><Relationship Id="rId4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5.jpg"/><Relationship Id="rId4" Type="http://schemas.openxmlformats.org/officeDocument/2006/relationships/image" Target="../media/image9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5.jpg"/><Relationship Id="rId4" Type="http://schemas.openxmlformats.org/officeDocument/2006/relationships/image" Target="../media/image39.png"/><Relationship Id="rId9" Type="http://schemas.openxmlformats.org/officeDocument/2006/relationships/image" Target="../media/image38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7.png"/><Relationship Id="rId8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05.jpg"/><Relationship Id="rId4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5.jpg"/><Relationship Id="rId4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05.jp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jpg"/><Relationship Id="rId4" Type="http://schemas.openxmlformats.org/officeDocument/2006/relationships/image" Target="../media/image05.jpg"/><Relationship Id="rId5" Type="http://schemas.openxmlformats.org/officeDocument/2006/relationships/image" Target="../media/image0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05.jpg"/><Relationship Id="rId4" Type="http://schemas.openxmlformats.org/officeDocument/2006/relationships/image" Target="../media/image4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05.jpg"/><Relationship Id="rId4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05.jpg"/><Relationship Id="rId4" Type="http://schemas.openxmlformats.org/officeDocument/2006/relationships/image" Target="../media/image49.png"/><Relationship Id="rId5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05.jpg"/><Relationship Id="rId4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05.jpg"/><Relationship Id="rId4" Type="http://schemas.openxmlformats.org/officeDocument/2006/relationships/image" Target="../media/image48.jpg"/><Relationship Id="rId5" Type="http://schemas.openxmlformats.org/officeDocument/2006/relationships/image" Target="../media/image5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05.jpg"/><Relationship Id="rId4" Type="http://schemas.openxmlformats.org/officeDocument/2006/relationships/image" Target="../media/image5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05.jpg"/><Relationship Id="rId4" Type="http://schemas.openxmlformats.org/officeDocument/2006/relationships/image" Target="../media/image50.jpg"/><Relationship Id="rId5" Type="http://schemas.openxmlformats.org/officeDocument/2006/relationships/image" Target="../media/image5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05.jpg"/><Relationship Id="rId4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05.jpg"/><Relationship Id="rId4" Type="http://schemas.openxmlformats.org/officeDocument/2006/relationships/image" Target="../media/image5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05.jpg"/><Relationship Id="rId4" Type="http://schemas.openxmlformats.org/officeDocument/2006/relationships/image" Target="../media/image57.png"/><Relationship Id="rId5" Type="http://schemas.openxmlformats.org/officeDocument/2006/relationships/image" Target="../media/image7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0.jpg"/><Relationship Id="rId4" Type="http://schemas.openxmlformats.org/officeDocument/2006/relationships/image" Target="../media/image05.jpg"/><Relationship Id="rId5" Type="http://schemas.openxmlformats.org/officeDocument/2006/relationships/image" Target="../media/image0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05.jpg"/><Relationship Id="rId4" Type="http://schemas.openxmlformats.org/officeDocument/2006/relationships/image" Target="../media/image5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05.jpg"/><Relationship Id="rId4" Type="http://schemas.openxmlformats.org/officeDocument/2006/relationships/image" Target="../media/image6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05.jpg"/><Relationship Id="rId4" Type="http://schemas.openxmlformats.org/officeDocument/2006/relationships/image" Target="../media/image5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05.jpg"/><Relationship Id="rId4" Type="http://schemas.openxmlformats.org/officeDocument/2006/relationships/image" Target="../media/image6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05.jpg"/><Relationship Id="rId4" Type="http://schemas.openxmlformats.org/officeDocument/2006/relationships/image" Target="../media/image58.jpg"/><Relationship Id="rId5" Type="http://schemas.openxmlformats.org/officeDocument/2006/relationships/image" Target="../media/image62.jpg"/><Relationship Id="rId6" Type="http://schemas.openxmlformats.org/officeDocument/2006/relationships/image" Target="../media/image64.jpg"/><Relationship Id="rId7" Type="http://schemas.openxmlformats.org/officeDocument/2006/relationships/image" Target="../media/image60.jpg"/><Relationship Id="rId8" Type="http://schemas.openxmlformats.org/officeDocument/2006/relationships/image" Target="../media/image6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05.jpg"/><Relationship Id="rId4" Type="http://schemas.openxmlformats.org/officeDocument/2006/relationships/image" Target="../media/image66.jpg"/><Relationship Id="rId9" Type="http://schemas.openxmlformats.org/officeDocument/2006/relationships/image" Target="../media/image72.jpg"/><Relationship Id="rId5" Type="http://schemas.openxmlformats.org/officeDocument/2006/relationships/image" Target="../media/image68.jpg"/><Relationship Id="rId6" Type="http://schemas.openxmlformats.org/officeDocument/2006/relationships/image" Target="../media/image71.jpg"/><Relationship Id="rId7" Type="http://schemas.openxmlformats.org/officeDocument/2006/relationships/image" Target="../media/image69.jpg"/><Relationship Id="rId8" Type="http://schemas.openxmlformats.org/officeDocument/2006/relationships/image" Target="../media/image6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05.jpg"/><Relationship Id="rId4" Type="http://schemas.openxmlformats.org/officeDocument/2006/relationships/image" Target="../media/image7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05.jpg"/><Relationship Id="rId4" Type="http://schemas.openxmlformats.org/officeDocument/2006/relationships/image" Target="../media/image7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05.jpg"/><Relationship Id="rId4" Type="http://schemas.openxmlformats.org/officeDocument/2006/relationships/image" Target="../media/image7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05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05.jpg"/><Relationship Id="rId4" Type="http://schemas.openxmlformats.org/officeDocument/2006/relationships/image" Target="../media/image7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05.jpg"/><Relationship Id="rId4" Type="http://schemas.openxmlformats.org/officeDocument/2006/relationships/image" Target="../media/image8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05.jpg"/><Relationship Id="rId4" Type="http://schemas.openxmlformats.org/officeDocument/2006/relationships/image" Target="../media/image8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05.jpg"/><Relationship Id="rId4" Type="http://schemas.openxmlformats.org/officeDocument/2006/relationships/image" Target="../media/image8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05.jpg"/><Relationship Id="rId4" Type="http://schemas.openxmlformats.org/officeDocument/2006/relationships/image" Target="../media/image7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05.jpg"/><Relationship Id="rId4" Type="http://schemas.openxmlformats.org/officeDocument/2006/relationships/image" Target="../media/image8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05.jpg"/><Relationship Id="rId4" Type="http://schemas.openxmlformats.org/officeDocument/2006/relationships/image" Target="../media/image8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05.jpg"/><Relationship Id="rId4" Type="http://schemas.openxmlformats.org/officeDocument/2006/relationships/image" Target="../media/image8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05.jpg"/><Relationship Id="rId4" Type="http://schemas.openxmlformats.org/officeDocument/2006/relationships/image" Target="../media/image9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05.jpg"/><Relationship Id="rId4" Type="http://schemas.openxmlformats.org/officeDocument/2006/relationships/image" Target="../media/image88.png"/><Relationship Id="rId5" Type="http://schemas.openxmlformats.org/officeDocument/2006/relationships/image" Target="../media/image8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0.jpg"/><Relationship Id="rId4" Type="http://schemas.openxmlformats.org/officeDocument/2006/relationships/image" Target="../media/image05.jpg"/><Relationship Id="rId5" Type="http://schemas.openxmlformats.org/officeDocument/2006/relationships/image" Target="../media/image0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05.jpg"/><Relationship Id="rId4" Type="http://schemas.openxmlformats.org/officeDocument/2006/relationships/image" Target="../media/image8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05.jpg"/><Relationship Id="rId4" Type="http://schemas.openxmlformats.org/officeDocument/2006/relationships/image" Target="../media/image89.png"/><Relationship Id="rId5" Type="http://schemas.openxmlformats.org/officeDocument/2006/relationships/image" Target="../media/image9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05.jpg"/><Relationship Id="rId4" Type="http://schemas.openxmlformats.org/officeDocument/2006/relationships/image" Target="../media/image93.png"/><Relationship Id="rId5" Type="http://schemas.openxmlformats.org/officeDocument/2006/relationships/image" Target="../media/image10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05.jpg"/><Relationship Id="rId4" Type="http://schemas.openxmlformats.org/officeDocument/2006/relationships/image" Target="../media/image91.png"/><Relationship Id="rId5" Type="http://schemas.openxmlformats.org/officeDocument/2006/relationships/image" Target="../media/image9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05.jpg"/><Relationship Id="rId4" Type="http://schemas.openxmlformats.org/officeDocument/2006/relationships/image" Target="../media/image9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05.jpg"/><Relationship Id="rId4" Type="http://schemas.openxmlformats.org/officeDocument/2006/relationships/image" Target="../media/image95.png"/><Relationship Id="rId5" Type="http://schemas.openxmlformats.org/officeDocument/2006/relationships/image" Target="../media/image9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05.jpg"/><Relationship Id="rId4" Type="http://schemas.openxmlformats.org/officeDocument/2006/relationships/image" Target="../media/image98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0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5.jp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5.jp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jpg"/><Relationship Id="rId4" Type="http://schemas.openxmlformats.org/officeDocument/2006/relationships/image" Target="../media/image09.jpg"/><Relationship Id="rId5" Type="http://schemas.openxmlformats.org/officeDocument/2006/relationships/image" Target="../media/image13.jpg"/><Relationship Id="rId6" Type="http://schemas.openxmlformats.org/officeDocument/2006/relationships/image" Target="../media/image06.jpg"/><Relationship Id="rId7" Type="http://schemas.openxmlformats.org/officeDocument/2006/relationships/image" Target="../media/image0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b="19316" l="0" r="0" t="0"/>
          <a:stretch/>
        </p:blipFill>
        <p:spPr>
          <a:xfrm>
            <a:off x="6565900" y="-6350"/>
            <a:ext cx="25844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3375"/>
            <a:ext cx="1663700" cy="32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429000"/>
            <a:ext cx="169386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0650" y="1504950"/>
            <a:ext cx="7143749" cy="373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84" name="Shape 184"/>
          <p:cNvSpPr txBox="1"/>
          <p:nvPr/>
        </p:nvSpPr>
        <p:spPr>
          <a:xfrm>
            <a:off x="0" y="0"/>
            <a:ext cx="9144000" cy="981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b="1" baseline="0" i="0" lang="en-US" sz="3200" u="none" cap="none" strike="noStrik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Вартість харчування дітей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b="1" baseline="0" i="0" lang="en-US" sz="3200" u="none" cap="none" strike="noStrik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дошкільних закладах 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b="1" baseline="0" i="0" lang="en-US" sz="3200" u="none" cap="none" strike="noStrik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Петропавлівського р-ну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0" y="16335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212" y="1577975"/>
            <a:ext cx="7864475" cy="4995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1042987" y="0"/>
            <a:ext cx="7777162" cy="1384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Основні завдання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щодо вирішення проблем та розвитку дошкільної освіти в районі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7325" y="1390650"/>
            <a:ext cx="7278687" cy="513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387" y="1247775"/>
            <a:ext cx="8418512" cy="566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1331912" y="404812"/>
            <a:ext cx="7127875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Динаміка мережі загальноосвітніх навчальних закладів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684212" y="260350"/>
            <a:ext cx="8820149" cy="908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Кількість учнів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що навчаються за індивідуальною формою 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3350" y="1844675"/>
            <a:ext cx="6821486" cy="47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4787" y="1908175"/>
            <a:ext cx="3127374" cy="437673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/>
          <p:nvPr/>
        </p:nvSpPr>
        <p:spPr>
          <a:xfrm>
            <a:off x="1042987" y="3141661"/>
            <a:ext cx="4033837" cy="830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ct val="25000"/>
              <a:buFont typeface="Arial"/>
              <a:buNone/>
            </a:pPr>
            <a:r>
              <a:rPr b="1" baseline="0" i="0" lang="en-US" sz="2400" u="none" cap="none" strike="noStrike">
                <a:solidFill>
                  <a:srgbClr val="403152"/>
                </a:solidFill>
                <a:latin typeface="Arial"/>
                <a:ea typeface="Arial"/>
                <a:cs typeface="Arial"/>
                <a:sym typeface="Arial"/>
              </a:rPr>
              <a:t>«Нещасна наша історія і невдала географія…»</a:t>
            </a:r>
          </a:p>
        </p:txBody>
      </p:sp>
      <p:grpSp>
        <p:nvGrpSpPr>
          <p:cNvPr id="228" name="Shape 228"/>
          <p:cNvGrpSpPr/>
          <p:nvPr/>
        </p:nvGrpSpPr>
        <p:grpSpPr>
          <a:xfrm>
            <a:off x="1322387" y="901700"/>
            <a:ext cx="6784975" cy="744537"/>
            <a:chOff x="1322387" y="901700"/>
            <a:chExt cx="6784975" cy="744537"/>
          </a:xfrm>
        </p:grpSpPr>
        <p:pic>
          <p:nvPicPr>
            <p:cNvPr id="229" name="Shape 2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22387" y="901700"/>
              <a:ext cx="6784975" cy="7445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Shape 230"/>
            <p:cNvSpPr txBox="1"/>
            <p:nvPr/>
          </p:nvSpPr>
          <p:spPr>
            <a:xfrm>
              <a:off x="1403350" y="981075"/>
              <a:ext cx="6624637" cy="58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25000"/>
                <a:buFont typeface="Arial"/>
                <a:buNone/>
              </a:pPr>
              <a:r>
                <a:rPr b="1" baseline="0" i="0" lang="en-US" sz="32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Олександр Петрович Довженко 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9" name="Shape 239"/>
          <p:cNvGraphicFramePr/>
          <p:nvPr/>
        </p:nvGraphicFramePr>
        <p:xfrm>
          <a:off x="2771775" y="260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{8267E6A6-5DA1-4F39-B0BC-E97D7BB54DB1}</a:tableStyleId>
              </a:tblPr>
              <a:tblGrid>
                <a:gridCol w="4103675"/>
              </a:tblGrid>
              <a:tr h="495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b="1" baseline="0" i="0" lang="en-US" sz="39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Вплив на мережу</a:t>
                      </a:r>
                    </a:p>
                  </a:txBody>
                  <a:tcPr marT="0" marB="0" marR="0" marL="0"/>
                </a:tc>
              </a:tr>
            </a:tbl>
          </a:graphicData>
        </a:graphic>
      </p:graphicFrame>
      <p:pic>
        <p:nvPicPr>
          <p:cNvPr id="240" name="Shape 2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3986" y="755650"/>
            <a:ext cx="4041774" cy="181609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971550" y="765175"/>
            <a:ext cx="1800225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Зовнішні чинники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6516687" y="836612"/>
            <a:ext cx="2627312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Внутрішні чинники</a:t>
            </a: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5350" y="1620837"/>
            <a:ext cx="155575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900112" y="3357562"/>
            <a:ext cx="1511299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Відсутність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достовірної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статистики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5" name="Shape 245"/>
          <p:cNvGraphicFramePr/>
          <p:nvPr/>
        </p:nvGraphicFramePr>
        <p:xfrm>
          <a:off x="2268536" y="4581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{9E4FAD07-5971-4693-83F0-B838C4C618BA}</a:tableStyleId>
              </a:tblPr>
              <a:tblGrid>
                <a:gridCol w="2374900"/>
              </a:tblGrid>
              <a:tr h="14732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2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b="1" baseline="0" i="0" lang="en-US" sz="2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Зменшення </a:t>
                      </a:r>
                      <a:r>
                        <a:rPr b="0" baseline="0" i="0" lang="en-US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кількості дітей дошкільного та шкільного віку</a:t>
                      </a:r>
                    </a:p>
                  </a:txBody>
                  <a:tcPr marT="0" marB="0" marR="0" marL="0"/>
                </a:tc>
              </a:tr>
            </a:tbl>
          </a:graphicData>
        </a:graphic>
      </p:graphicFrame>
      <p:sp>
        <p:nvSpPr>
          <p:cNvPr id="246" name="Shape 246"/>
          <p:cNvSpPr txBox="1"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</a:p>
        </p:txBody>
      </p:sp>
      <p:graphicFrame>
        <p:nvGraphicFramePr>
          <p:cNvPr id="247" name="Shape 247"/>
          <p:cNvGraphicFramePr/>
          <p:nvPr/>
        </p:nvGraphicFramePr>
        <p:xfrm>
          <a:off x="5292725" y="55387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{D3604ACF-0BFB-4273-B190-4F94557D8E2D}</a:tableStyleId>
              </a:tblPr>
              <a:tblGrid>
                <a:gridCol w="1447800"/>
              </a:tblGrid>
              <a:tr h="622300">
                <a:tc>
                  <a:txBody>
                    <a:bodyPr>
                      <a:noAutofit/>
                    </a:bodyPr>
                    <a:lstStyle/>
                    <a:p>
                      <a:pPr indent="0" lvl="0" marL="1651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b="0" baseline="0" i="0" lang="en-US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Суспільна</a:t>
                      </a:r>
                    </a:p>
                    <a:p>
                      <a:pPr indent="0" lvl="0" marL="165100" marR="0" rtl="0" algn="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b="0" baseline="0" i="0" lang="en-US" sz="2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думка</a:t>
                      </a:r>
                    </a:p>
                  </a:txBody>
                  <a:tcPr marT="0" marB="0" marR="0" marL="0"/>
                </a:tc>
              </a:tr>
            </a:tbl>
          </a:graphicData>
        </a:graphic>
      </p:graphicFrame>
      <p:sp>
        <p:nvSpPr>
          <p:cNvPr id="248" name="Shape 248"/>
          <p:cNvSpPr txBox="1"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4787" y="4071937"/>
            <a:ext cx="1457324" cy="145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48486" y="3789362"/>
            <a:ext cx="1941511" cy="131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7199311" y="5373687"/>
            <a:ext cx="1944687" cy="92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Міграційні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процеси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16750" y="1408112"/>
            <a:ext cx="1700212" cy="12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7019925" y="2636836"/>
            <a:ext cx="1800225" cy="923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Застаріле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законодавство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86150" y="3060700"/>
            <a:ext cx="1530350" cy="123666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x="5003800" y="3068636"/>
            <a:ext cx="1800225" cy="923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Недостатнє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фінансування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16012" y="4652962"/>
            <a:ext cx="1077912" cy="133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6650" y="1362075"/>
            <a:ext cx="7807324" cy="474186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2124075" y="620712"/>
            <a:ext cx="5111750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Демографічна чисельність дітей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298450" y="0"/>
            <a:ext cx="8820149" cy="908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Показник середньої наповнюваності класів загальноосвітніх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навчальних закладів 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-25400" y="2147886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750" y="1001712"/>
            <a:ext cx="7848599" cy="523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0" y="0"/>
            <a:ext cx="91440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Набір учнів до 1-х  класів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за 2010-2015 роки 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0" y="2433636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1475" y="1146175"/>
            <a:ext cx="6197600" cy="5141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2484436" y="549275"/>
            <a:ext cx="4572000" cy="1076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Індивідуальна форма</a:t>
            </a:r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1437" y="1865311"/>
            <a:ext cx="7345361" cy="426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b="19316" l="0" r="0" t="0"/>
          <a:stretch/>
        </p:blipFill>
        <p:spPr>
          <a:xfrm>
            <a:off x="6565900" y="-6350"/>
            <a:ext cx="25844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3375"/>
            <a:ext cx="1663700" cy="32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429000"/>
            <a:ext cx="1693862" cy="342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Shape 91"/>
          <p:cNvGrpSpPr/>
          <p:nvPr/>
        </p:nvGrpSpPr>
        <p:grpSpPr>
          <a:xfrm>
            <a:off x="1212850" y="1438275"/>
            <a:ext cx="7265986" cy="5218112"/>
            <a:chOff x="1212850" y="1438275"/>
            <a:chExt cx="7265986" cy="5218112"/>
          </a:xfrm>
        </p:grpSpPr>
        <p:pic>
          <p:nvPicPr>
            <p:cNvPr id="92" name="Shape 9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12850" y="1438275"/>
              <a:ext cx="7265986" cy="5218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Shape 93"/>
            <p:cNvSpPr txBox="1"/>
            <p:nvPr/>
          </p:nvSpPr>
          <p:spPr>
            <a:xfrm>
              <a:off x="1403350" y="1628775"/>
              <a:ext cx="6572249" cy="45243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Times New Roman"/>
                <a:buNone/>
              </a:pPr>
              <a:r>
                <a:rPr b="1" baseline="0" i="0" lang="en-US" sz="3600" u="none" cap="none" strike="noStrik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«Про підсумки розвитку дошкільної, загальної середньої та позашкільної освіти  в 2014/2015 навчальному році та пріоритетні завдання розвитку освітньої галузі </a:t>
              </a:r>
              <a:br>
                <a:rPr b="1" baseline="0" i="0" lang="en-US" sz="3600" u="none" cap="none" strike="noStrik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r>
                <a:rPr b="1" baseline="0" i="0" lang="en-US" sz="3600" u="none" cap="none" strike="noStrik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 2015/2016 навчальний рік»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hape 3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2911" y="1865311"/>
            <a:ext cx="6197600" cy="467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x="2484436" y="765175"/>
            <a:ext cx="369411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Зменшення дітей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900112" y="908050"/>
            <a:ext cx="7831136" cy="585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Профільне навчання в старшій школі</a:t>
            </a:r>
          </a:p>
        </p:txBody>
      </p:sp>
      <p:pic>
        <p:nvPicPr>
          <p:cNvPr id="318" name="Shape 3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7012" y="2009775"/>
            <a:ext cx="6197600" cy="41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611187" y="0"/>
            <a:ext cx="8281986" cy="171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Моніторинг участі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учнів у ІІ (районному) етапі Всеукраїнських учнівських олімпіад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з базових дисциплін за 2014-2015 н.р.</a:t>
            </a: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7012" y="2082800"/>
            <a:ext cx="6197600" cy="41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950" y="1346200"/>
            <a:ext cx="8705849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900112" y="0"/>
            <a:ext cx="8569325" cy="1901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Моніторинг участі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учнів у ІІ (районному) етапі Всеукраїнських учнівських олімпіад з базових дисциплін за 2014-2015 н.р.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0" y="114300"/>
            <a:ext cx="8675687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Моніторинг участі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учнів у ІІ (районному) етапі Всеукраїнських учнівських олімпіад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з базових дисциплін за 2014-2015 н.р.</a:t>
            </a:r>
          </a:p>
        </p:txBody>
      </p:sp>
      <p:sp>
        <p:nvSpPr>
          <p:cNvPr id="348" name="Shape 348"/>
          <p:cNvSpPr txBox="1"/>
          <p:nvPr/>
        </p:nvSpPr>
        <p:spPr>
          <a:xfrm flipH="1" rot="10800000">
            <a:off x="0" y="719137"/>
            <a:ext cx="6116636" cy="369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Shape 3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512" y="1404937"/>
            <a:ext cx="9555162" cy="550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 txBox="1"/>
          <p:nvPr/>
        </p:nvSpPr>
        <p:spPr>
          <a:xfrm>
            <a:off x="0" y="114300"/>
            <a:ext cx="8675687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/>
          <p:nvPr/>
        </p:nvSpPr>
        <p:spPr>
          <a:xfrm flipH="1" rot="10800000">
            <a:off x="0" y="719137"/>
            <a:ext cx="6116636" cy="369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Shape 360"/>
          <p:cNvGrpSpPr/>
          <p:nvPr/>
        </p:nvGrpSpPr>
        <p:grpSpPr>
          <a:xfrm>
            <a:off x="3243261" y="4133850"/>
            <a:ext cx="2151062" cy="523874"/>
            <a:chOff x="3243261" y="4133850"/>
            <a:chExt cx="2151062" cy="523874"/>
          </a:xfrm>
        </p:grpSpPr>
        <p:pic>
          <p:nvPicPr>
            <p:cNvPr id="361" name="Shape 3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43261" y="4133850"/>
              <a:ext cx="2151062" cy="523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Shape 362"/>
            <p:cNvSpPr/>
            <p:nvPr/>
          </p:nvSpPr>
          <p:spPr>
            <a:xfrm>
              <a:off x="3276600" y="4149725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" name="Shape 363"/>
          <p:cNvGrpSpPr/>
          <p:nvPr/>
        </p:nvGrpSpPr>
        <p:grpSpPr>
          <a:xfrm>
            <a:off x="3644900" y="2024061"/>
            <a:ext cx="1835150" cy="1200150"/>
            <a:chOff x="3644900" y="2024061"/>
            <a:chExt cx="1835150" cy="1200150"/>
          </a:xfrm>
        </p:grpSpPr>
        <p:pic>
          <p:nvPicPr>
            <p:cNvPr id="364" name="Shape 36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44900" y="2024061"/>
              <a:ext cx="1835150" cy="120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Shape 365"/>
            <p:cNvSpPr/>
            <p:nvPr/>
          </p:nvSpPr>
          <p:spPr>
            <a:xfrm>
              <a:off x="3740150" y="2092325"/>
              <a:ext cx="1650999" cy="1025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6" name="Shape 3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43325" y="2139950"/>
            <a:ext cx="1839912" cy="1212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7" name="Shape 367"/>
          <p:cNvGrpSpPr/>
          <p:nvPr/>
        </p:nvGrpSpPr>
        <p:grpSpPr>
          <a:xfrm>
            <a:off x="1341437" y="4041775"/>
            <a:ext cx="1835150" cy="1195386"/>
            <a:chOff x="1341437" y="4041775"/>
            <a:chExt cx="1835150" cy="1195386"/>
          </a:xfrm>
        </p:grpSpPr>
        <p:pic>
          <p:nvPicPr>
            <p:cNvPr id="368" name="Shape 36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341437" y="4041775"/>
              <a:ext cx="1835150" cy="11953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Shape 369"/>
            <p:cNvSpPr/>
            <p:nvPr/>
          </p:nvSpPr>
          <p:spPr>
            <a:xfrm>
              <a:off x="1435100" y="4108450"/>
              <a:ext cx="1650999" cy="1025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0" name="Shape 3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54162" y="3889375"/>
            <a:ext cx="1841499" cy="1212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Shape 371"/>
          <p:cNvGrpSpPr/>
          <p:nvPr/>
        </p:nvGrpSpPr>
        <p:grpSpPr>
          <a:xfrm>
            <a:off x="2309811" y="3340100"/>
            <a:ext cx="2152649" cy="525462"/>
            <a:chOff x="2309811" y="3340100"/>
            <a:chExt cx="2152649" cy="525462"/>
          </a:xfrm>
        </p:grpSpPr>
        <p:pic>
          <p:nvPicPr>
            <p:cNvPr id="372" name="Shape 3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09811" y="3340100"/>
              <a:ext cx="2152649" cy="525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Shape 373"/>
            <p:cNvSpPr/>
            <p:nvPr/>
          </p:nvSpPr>
          <p:spPr>
            <a:xfrm>
              <a:off x="2339975" y="3357562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4" name="Shape 37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57787" y="3602037"/>
            <a:ext cx="1833562" cy="1214437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x="2411411" y="549275"/>
            <a:ext cx="4572000" cy="1076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Рівень результативності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573212"/>
            <a:ext cx="1438200" cy="21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/>
          <p:nvPr/>
        </p:nvSpPr>
        <p:spPr>
          <a:xfrm flipH="1" rot="10800000">
            <a:off x="0" y="719137"/>
            <a:ext cx="6116636" cy="369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952500" y="1052512"/>
            <a:ext cx="7372349" cy="1176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Результати ДПА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з української мови на 2014-2014 н.р</a:t>
            </a: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387" y="2009775"/>
            <a:ext cx="8023225" cy="459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hape 3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 txBox="1"/>
          <p:nvPr/>
        </p:nvSpPr>
        <p:spPr>
          <a:xfrm>
            <a:off x="827087" y="260350"/>
            <a:ext cx="8066087" cy="10398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Результати державної підсумкової атестації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учнів 11-х класів за рівнями</a:t>
            </a:r>
            <a:r>
              <a:rPr b="1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96" name="Shape 396"/>
          <p:cNvSpPr txBox="1"/>
          <p:nvPr/>
        </p:nvSpPr>
        <p:spPr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Shape 3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412" y="857250"/>
            <a:ext cx="8561387" cy="60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539750" y="188911"/>
            <a:ext cx="7777162" cy="503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Кількість медалістів в порівнянні за</a:t>
            </a:r>
          </a:p>
          <a:p>
            <a:pPr indent="-342900" lvl="0" marL="342900" marR="0" rtl="0" algn="ctr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2013-2014 н.р. та 2014-2015 н.р.</a:t>
            </a:r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28775"/>
            <a:ext cx="4500561" cy="52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3437" y="1628775"/>
            <a:ext cx="4500561" cy="5280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/>
          <p:nvPr/>
        </p:nvSpPr>
        <p:spPr>
          <a:xfrm>
            <a:off x="539750" y="1125537"/>
            <a:ext cx="8064499" cy="503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baseline="0" i="0" lang="en-US" sz="20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2013-2014н.р.                                             2014-2015н.р.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 b="19316" l="0" r="0" t="0"/>
          <a:stretch/>
        </p:blipFill>
        <p:spPr>
          <a:xfrm>
            <a:off x="6565900" y="-6350"/>
            <a:ext cx="25844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3375"/>
            <a:ext cx="1663700" cy="32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429000"/>
            <a:ext cx="1693862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3924300" y="5229225"/>
            <a:ext cx="4572000" cy="1570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1" baseline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Пающик Михайло Васильович,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1" baseline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baseline="0" i="1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голова Петропавлівської районної державної адміністрації 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9611" y="908050"/>
            <a:ext cx="3240087" cy="425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/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425" name="Shape 425"/>
          <p:cNvSpPr txBox="1"/>
          <p:nvPr/>
        </p:nvSpPr>
        <p:spPr>
          <a:xfrm>
            <a:off x="0" y="0"/>
            <a:ext cx="9144000" cy="908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Результати державної підсумкової атестації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учнів 11-х класів </a:t>
            </a:r>
            <a:r>
              <a:rPr b="1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Shape 4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212" y="1217612"/>
            <a:ext cx="7721599" cy="4725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hape 4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/>
        </p:nvSpPr>
        <p:spPr>
          <a:xfrm>
            <a:off x="1476375" y="620712"/>
            <a:ext cx="6808786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Оприлюднення результатів ДПА</a:t>
            </a: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3675" y="1390650"/>
            <a:ext cx="6216650" cy="407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Shape 4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Shape 446"/>
          <p:cNvSpPr txBox="1"/>
          <p:nvPr/>
        </p:nvSpPr>
        <p:spPr>
          <a:xfrm>
            <a:off x="4067175" y="260350"/>
            <a:ext cx="1822449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6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ЗНО</a:t>
            </a:r>
          </a:p>
        </p:txBody>
      </p:sp>
      <p:pic>
        <p:nvPicPr>
          <p:cNvPr id="447" name="Shape 4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025" y="1884361"/>
            <a:ext cx="4029074" cy="438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37162" y="1884361"/>
            <a:ext cx="4083049" cy="438308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Shape 449"/>
          <p:cNvSpPr/>
          <p:nvPr/>
        </p:nvSpPr>
        <p:spPr>
          <a:xfrm rot="7980000">
            <a:off x="2628899" y="1268411"/>
            <a:ext cx="935037" cy="576261"/>
          </a:xfrm>
          <a:prstGeom prst="rightArrow">
            <a:avLst>
              <a:gd fmla="val 14944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Shape 450"/>
          <p:cNvSpPr/>
          <p:nvPr/>
        </p:nvSpPr>
        <p:spPr>
          <a:xfrm rot="2580000">
            <a:off x="6153149" y="1296987"/>
            <a:ext cx="936625" cy="576261"/>
          </a:xfrm>
          <a:prstGeom prst="rightArrow">
            <a:avLst>
              <a:gd fmla="val 14955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Shape 4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7650" y="1377950"/>
            <a:ext cx="6108700" cy="417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/>
          <p:nvPr/>
        </p:nvSpPr>
        <p:spPr>
          <a:xfrm>
            <a:off x="2339975" y="404812"/>
            <a:ext cx="4572000" cy="954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Інноваційний процес шкільної освіти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hape 4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Shape 469"/>
          <p:cNvSpPr txBox="1"/>
          <p:nvPr/>
        </p:nvSpPr>
        <p:spPr>
          <a:xfrm>
            <a:off x="2843211" y="333375"/>
            <a:ext cx="3262312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Учитель року</a:t>
            </a:r>
          </a:p>
        </p:txBody>
      </p:sp>
      <p:pic>
        <p:nvPicPr>
          <p:cNvPr id="470" name="Shape 470"/>
          <p:cNvPicPr preferRelativeResize="0"/>
          <p:nvPr/>
        </p:nvPicPr>
        <p:blipFill rotWithShape="1">
          <a:blip r:embed="rId4">
            <a:alphaModFix/>
          </a:blip>
          <a:srcRect b="0" l="13041" r="14294" t="18579"/>
          <a:stretch/>
        </p:blipFill>
        <p:spPr>
          <a:xfrm>
            <a:off x="1468437" y="1122362"/>
            <a:ext cx="2536825" cy="4271962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Shape 471"/>
          <p:cNvSpPr txBox="1"/>
          <p:nvPr/>
        </p:nvSpPr>
        <p:spPr>
          <a:xfrm>
            <a:off x="1042987" y="5373687"/>
            <a:ext cx="2952750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Плюта-Корнілова  Наталя Вікторівна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Вчитель хімії Петропавлівської ЗОШ І-ІІІ ст. №1</a:t>
            </a:r>
          </a:p>
        </p:txBody>
      </p:sp>
      <p:pic>
        <p:nvPicPr>
          <p:cNvPr id="472" name="Shape 472"/>
          <p:cNvPicPr preferRelativeResize="0"/>
          <p:nvPr/>
        </p:nvPicPr>
        <p:blipFill rotWithShape="1">
          <a:blip r:embed="rId5">
            <a:alphaModFix/>
          </a:blip>
          <a:srcRect b="0" l="0" r="16689" t="27153"/>
          <a:stretch/>
        </p:blipFill>
        <p:spPr>
          <a:xfrm>
            <a:off x="4852987" y="1262062"/>
            <a:ext cx="3144837" cy="3687762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 txBox="1"/>
          <p:nvPr/>
        </p:nvSpPr>
        <p:spPr>
          <a:xfrm>
            <a:off x="4932362" y="5157787"/>
            <a:ext cx="3671886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Джежела Наталя Степанівна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вчитель ОТМ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Троїцького НВК І-ІІІ ступенів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hape 4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8475" y="755650"/>
            <a:ext cx="6345236" cy="5913436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/>
          <p:nvPr/>
        </p:nvSpPr>
        <p:spPr>
          <a:xfrm>
            <a:off x="2051050" y="333375"/>
            <a:ext cx="54737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Досвід шкіл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Shape 4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 rotWithShape="1">
          <a:blip r:embed="rId4">
            <a:alphaModFix/>
          </a:blip>
          <a:srcRect b="4724" l="9288" r="4002" t="3378"/>
          <a:stretch/>
        </p:blipFill>
        <p:spPr>
          <a:xfrm>
            <a:off x="5435600" y="1052512"/>
            <a:ext cx="3440111" cy="4941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Shape 4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1912" y="1125537"/>
            <a:ext cx="3476624" cy="4868862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Shape 494"/>
          <p:cNvSpPr txBox="1"/>
          <p:nvPr/>
        </p:nvSpPr>
        <p:spPr>
          <a:xfrm>
            <a:off x="2555875" y="333375"/>
            <a:ext cx="4914899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Сучасна школа України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Shape 4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3200" y="1346200"/>
            <a:ext cx="7470774" cy="4581524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Shape 504"/>
          <p:cNvSpPr txBox="1"/>
          <p:nvPr/>
        </p:nvSpPr>
        <p:spPr>
          <a:xfrm>
            <a:off x="2559050" y="333375"/>
            <a:ext cx="413861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Комп'ютерний клас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Shape 5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Shape 513"/>
          <p:cNvSpPr txBox="1"/>
          <p:nvPr/>
        </p:nvSpPr>
        <p:spPr>
          <a:xfrm>
            <a:off x="2411411" y="404812"/>
            <a:ext cx="4806949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Інформатизація освіти</a:t>
            </a:r>
          </a:p>
        </p:txBody>
      </p:sp>
      <p:pic>
        <p:nvPicPr>
          <p:cNvPr id="514" name="Shape 5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5712" y="1358900"/>
            <a:ext cx="6608762" cy="4462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Shape 5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1200" y="1290637"/>
            <a:ext cx="4302124" cy="3917949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Shape 524"/>
          <p:cNvSpPr txBox="1"/>
          <p:nvPr/>
        </p:nvSpPr>
        <p:spPr>
          <a:xfrm>
            <a:off x="4479925" y="3357562"/>
            <a:ext cx="1387474" cy="368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Shape 525"/>
          <p:cNvSpPr txBox="1"/>
          <p:nvPr/>
        </p:nvSpPr>
        <p:spPr>
          <a:xfrm>
            <a:off x="2843211" y="476250"/>
            <a:ext cx="3071812" cy="585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Володіння ІКТ</a:t>
            </a:r>
          </a:p>
        </p:txBody>
      </p:sp>
      <p:pic>
        <p:nvPicPr>
          <p:cNvPr id="526" name="Shape 5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325" y="2243136"/>
            <a:ext cx="4675186" cy="336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b="19316" l="0" r="0" t="0"/>
          <a:stretch/>
        </p:blipFill>
        <p:spPr>
          <a:xfrm>
            <a:off x="6565900" y="-6350"/>
            <a:ext cx="25844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3375"/>
            <a:ext cx="1663700" cy="32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429000"/>
            <a:ext cx="1693862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3924300" y="5229225"/>
            <a:ext cx="4572000" cy="461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3995737" y="5157787"/>
            <a:ext cx="45720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1" baseline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Павленко Сергій Григорович,                    </a:t>
            </a:r>
            <a:r>
              <a:rPr b="1" baseline="0" i="1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голова Петропавлівської 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1" baseline="0" i="1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районної ради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5">
            <a:alphaModFix/>
          </a:blip>
          <a:srcRect b="0" l="0" r="27330" t="10545"/>
          <a:stretch/>
        </p:blipFill>
        <p:spPr>
          <a:xfrm>
            <a:off x="1835150" y="333375"/>
            <a:ext cx="2952750" cy="4846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Shape 5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Shape 5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Shape 5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Shape 5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Shape 5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3200" y="1346200"/>
            <a:ext cx="6197600" cy="41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Shape 536"/>
          <p:cNvSpPr txBox="1"/>
          <p:nvPr/>
        </p:nvSpPr>
        <p:spPr>
          <a:xfrm>
            <a:off x="1768475" y="404812"/>
            <a:ext cx="5541962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Профільне навчання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Shape 5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Shape 5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Shape 5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Shape 5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4950" y="1262062"/>
            <a:ext cx="7188199" cy="519906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2990850" y="0"/>
            <a:ext cx="3684587" cy="923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Проблеми</a:t>
            </a: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Shape 5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Shape 5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Shape 5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Shape 5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Shape 555"/>
          <p:cNvSpPr txBox="1"/>
          <p:nvPr/>
        </p:nvSpPr>
        <p:spPr>
          <a:xfrm>
            <a:off x="1101725" y="404812"/>
            <a:ext cx="687705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Завдання на 2015-2016 н.р</a:t>
            </a:r>
          </a:p>
        </p:txBody>
      </p:sp>
      <p:pic>
        <p:nvPicPr>
          <p:cNvPr id="556" name="Shape 5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3675" y="1390650"/>
            <a:ext cx="7265986" cy="499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Shape 5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Shape 5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Shape 565"/>
          <p:cNvSpPr txBox="1"/>
          <p:nvPr/>
        </p:nvSpPr>
        <p:spPr>
          <a:xfrm>
            <a:off x="1544637" y="404812"/>
            <a:ext cx="5991224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Позашкільне навчання</a:t>
            </a:r>
          </a:p>
        </p:txBody>
      </p:sp>
      <p:pic>
        <p:nvPicPr>
          <p:cNvPr id="566" name="Shape 5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8087" y="1346200"/>
            <a:ext cx="7662862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Shape 5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Shape 5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Shape 575"/>
          <p:cNvSpPr txBox="1"/>
          <p:nvPr/>
        </p:nvSpPr>
        <p:spPr>
          <a:xfrm>
            <a:off x="755650" y="188911"/>
            <a:ext cx="7966074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Результативність позашкільної освіти</a:t>
            </a:r>
          </a:p>
        </p:txBody>
      </p:sp>
      <p:pic>
        <p:nvPicPr>
          <p:cNvPr id="576" name="Shape 5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5450" y="3852862"/>
            <a:ext cx="2809875" cy="163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Shape 5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9662" y="974725"/>
            <a:ext cx="2822574" cy="188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Shape 5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81325" y="2560636"/>
            <a:ext cx="2895600" cy="210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Shape 5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91262" y="901700"/>
            <a:ext cx="2462212" cy="23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Shape 580"/>
          <p:cNvPicPr preferRelativeResize="0"/>
          <p:nvPr/>
        </p:nvPicPr>
        <p:blipFill rotWithShape="1">
          <a:blip r:embed="rId8">
            <a:alphaModFix/>
          </a:blip>
          <a:srcRect b="0" l="7799" r="9008" t="0"/>
          <a:stretch/>
        </p:blipFill>
        <p:spPr>
          <a:xfrm>
            <a:off x="963612" y="4645025"/>
            <a:ext cx="2786062" cy="1884361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Shape 581"/>
          <p:cNvSpPr txBox="1"/>
          <p:nvPr/>
        </p:nvSpPr>
        <p:spPr>
          <a:xfrm>
            <a:off x="3995737" y="1196975"/>
            <a:ext cx="1944687" cy="369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Золоті пальчики</a:t>
            </a:r>
          </a:p>
        </p:txBody>
      </p:sp>
      <p:sp>
        <p:nvSpPr>
          <p:cNvPr id="582" name="Shape 582"/>
          <p:cNvSpPr txBox="1"/>
          <p:nvPr/>
        </p:nvSpPr>
        <p:spPr>
          <a:xfrm>
            <a:off x="1187450" y="3141661"/>
            <a:ext cx="1800225" cy="92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Початкове технічне моделювання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5795962" y="5516562"/>
            <a:ext cx="2879724" cy="369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Юні краєзнавці</a:t>
            </a:r>
          </a:p>
        </p:txBody>
      </p:sp>
      <p:sp>
        <p:nvSpPr>
          <p:cNvPr id="584" name="Shape 584"/>
          <p:cNvSpPr txBox="1"/>
          <p:nvPr/>
        </p:nvSpPr>
        <p:spPr>
          <a:xfrm>
            <a:off x="6300787" y="3213100"/>
            <a:ext cx="2447925" cy="369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Бісерне рукоділля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3924300" y="5661025"/>
            <a:ext cx="1439862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Народна вишивка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Shape 5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Shape 5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Shape 5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Shape 5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Shape 594"/>
          <p:cNvSpPr txBox="1"/>
          <p:nvPr/>
        </p:nvSpPr>
        <p:spPr>
          <a:xfrm>
            <a:off x="1258887" y="0"/>
            <a:ext cx="7045324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Переможці всеукраїнського етапу</a:t>
            </a:r>
          </a:p>
        </p:txBody>
      </p:sp>
      <p:pic>
        <p:nvPicPr>
          <p:cNvPr id="595" name="Shape 5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112" y="1125537"/>
            <a:ext cx="6378574" cy="48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Shape 5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3350" y="1196975"/>
            <a:ext cx="6337300" cy="531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Shape 5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0112" y="1052512"/>
            <a:ext cx="6192837" cy="54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Shape 5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3350" y="1125537"/>
            <a:ext cx="6192837" cy="525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Shape 5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76375" y="1125537"/>
            <a:ext cx="6554786" cy="51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Shape 60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51050" y="1196975"/>
            <a:ext cx="6661150" cy="566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Shape 6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Shape 6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Shape 6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Shape 6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Shape 6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0787" y="1700211"/>
            <a:ext cx="2362200" cy="3024187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 txBox="1"/>
          <p:nvPr/>
        </p:nvSpPr>
        <p:spPr>
          <a:xfrm>
            <a:off x="1258887" y="2997200"/>
            <a:ext cx="4465636" cy="1630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патріотичне виховання - це сфера духовного життя, яка проникає в усе, що пізнає, робить, до чого прагне, що любить і ненавидить людина, яка формується. </a:t>
            </a:r>
          </a:p>
        </p:txBody>
      </p:sp>
      <p:sp>
        <p:nvSpPr>
          <p:cNvPr id="611" name="Shape 611"/>
          <p:cNvSpPr txBox="1"/>
          <p:nvPr/>
        </p:nvSpPr>
        <p:spPr>
          <a:xfrm>
            <a:off x="1258887" y="1628775"/>
            <a:ext cx="4321174" cy="1384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Сухомлинський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Василь Олександрович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Shape 612"/>
          <p:cNvSpPr txBox="1"/>
          <p:nvPr/>
        </p:nvSpPr>
        <p:spPr>
          <a:xfrm>
            <a:off x="755650" y="620712"/>
            <a:ext cx="811371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Національна стратегія розвитку освіти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Shape 6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Shape 6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Shape 6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Shape 6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9662" y="901700"/>
            <a:ext cx="7632699" cy="4852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Shape 6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Shape 6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Shape 630"/>
          <p:cNvSpPr txBox="1"/>
          <p:nvPr/>
        </p:nvSpPr>
        <p:spPr>
          <a:xfrm>
            <a:off x="1476375" y="549275"/>
            <a:ext cx="653415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Патріотичне виховання</a:t>
            </a:r>
          </a:p>
        </p:txBody>
      </p:sp>
      <p:pic>
        <p:nvPicPr>
          <p:cNvPr id="631" name="Shape 6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7650" y="1395412"/>
            <a:ext cx="7381874" cy="5145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Shape 6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Shape 6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Shape 640"/>
          <p:cNvSpPr txBox="1"/>
          <p:nvPr/>
        </p:nvSpPr>
        <p:spPr>
          <a:xfrm>
            <a:off x="1547812" y="0"/>
            <a:ext cx="653415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Військово-патріотичне виховання</a:t>
            </a:r>
          </a:p>
        </p:txBody>
      </p:sp>
      <p:sp>
        <p:nvSpPr>
          <p:cNvPr id="641" name="Shape 641"/>
          <p:cNvSpPr txBox="1"/>
          <p:nvPr/>
        </p:nvSpPr>
        <p:spPr>
          <a:xfrm>
            <a:off x="5148262" y="1268412"/>
            <a:ext cx="3671886" cy="4710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b="1" baseline="0" i="0" lang="en-US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Військово-спортивна гра «Сокіл» («Джура»)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команди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Миколаївської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Самарської ,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Хорошівської ,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Петрівської , Петропавлівської №2 . Брагинівської , Новоселівської  загальноосвітнії навчальних закладів, Троїцького та Олександропільського НВК.</a:t>
            </a:r>
          </a:p>
        </p:txBody>
      </p:sp>
      <p:pic>
        <p:nvPicPr>
          <p:cNvPr id="642" name="Shape 6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325" y="1695450"/>
            <a:ext cx="4151312" cy="246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Shape 6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5350" y="4211637"/>
            <a:ext cx="4183061" cy="2360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Shape 6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Shape 6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Shape 6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Shape 6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Shape 652"/>
          <p:cNvSpPr txBox="1"/>
          <p:nvPr/>
        </p:nvSpPr>
        <p:spPr>
          <a:xfrm>
            <a:off x="2700336" y="549275"/>
            <a:ext cx="3860799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Захист вітчизни</a:t>
            </a:r>
          </a:p>
        </p:txBody>
      </p:sp>
      <p:pic>
        <p:nvPicPr>
          <p:cNvPr id="653" name="Shape 6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575" y="1390650"/>
            <a:ext cx="8613774" cy="498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Shape 6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Shape 6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Shape 6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Shape 6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Shape 6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050" y="930275"/>
            <a:ext cx="8921750" cy="5618162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Shape 663"/>
          <p:cNvSpPr txBox="1"/>
          <p:nvPr/>
        </p:nvSpPr>
        <p:spPr>
          <a:xfrm>
            <a:off x="1979611" y="0"/>
            <a:ext cx="544671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Спортивно-масові заходи</a:t>
            </a:r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Shape 6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Shape 6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Shape 6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Shape 6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Shape 6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3200" y="1346200"/>
            <a:ext cx="7326312" cy="53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Shape 673"/>
          <p:cNvSpPr txBox="1"/>
          <p:nvPr/>
        </p:nvSpPr>
        <p:spPr>
          <a:xfrm>
            <a:off x="2771775" y="549275"/>
            <a:ext cx="35433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Медичний огляд</a:t>
            </a:r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Shape 6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Shape 6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Shape 6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Shape 6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Shape 682"/>
          <p:cNvSpPr txBox="1"/>
          <p:nvPr/>
        </p:nvSpPr>
        <p:spPr>
          <a:xfrm>
            <a:off x="827087" y="333375"/>
            <a:ext cx="7731124" cy="1174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Пріоритети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фізкультурно-спортивного напрямку</a:t>
            </a:r>
          </a:p>
        </p:txBody>
      </p:sp>
      <p:pic>
        <p:nvPicPr>
          <p:cNvPr id="683" name="Shape 6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5450" y="1725611"/>
            <a:ext cx="6899275" cy="4741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Shape 6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Shape 6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Shape 6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Shape 6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Shape 692"/>
          <p:cNvSpPr txBox="1"/>
          <p:nvPr/>
        </p:nvSpPr>
        <p:spPr>
          <a:xfrm>
            <a:off x="2195511" y="333375"/>
            <a:ext cx="45720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Безкоштовне харчування</a:t>
            </a:r>
          </a:p>
        </p:txBody>
      </p:sp>
      <p:pic>
        <p:nvPicPr>
          <p:cNvPr id="693" name="Shape 6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3200" y="1346200"/>
            <a:ext cx="7721599" cy="50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Shape 6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Shape 6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Shape 7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Shape 7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Shape 702"/>
          <p:cNvSpPr txBox="1"/>
          <p:nvPr/>
        </p:nvSpPr>
        <p:spPr>
          <a:xfrm>
            <a:off x="2411411" y="549275"/>
            <a:ext cx="45720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Норми харчування</a:t>
            </a:r>
          </a:p>
        </p:txBody>
      </p:sp>
      <p:pic>
        <p:nvPicPr>
          <p:cNvPr id="703" name="Shape 7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3200" y="1346200"/>
            <a:ext cx="6197600" cy="41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Shape 7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Shape 7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Shape 7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Shape 7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Shape 712"/>
          <p:cNvSpPr txBox="1"/>
          <p:nvPr/>
        </p:nvSpPr>
        <p:spPr>
          <a:xfrm>
            <a:off x="1692275" y="476250"/>
            <a:ext cx="6126161" cy="585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Норми харчування 1-4 класів</a:t>
            </a:r>
          </a:p>
        </p:txBody>
      </p:sp>
      <p:pic>
        <p:nvPicPr>
          <p:cNvPr id="713" name="Shape 7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5575" y="857250"/>
            <a:ext cx="6892925" cy="571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Shape 7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Shape 7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Shape 7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Shape 7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Shape 722"/>
          <p:cNvSpPr txBox="1"/>
          <p:nvPr/>
        </p:nvSpPr>
        <p:spPr>
          <a:xfrm>
            <a:off x="2484436" y="404812"/>
            <a:ext cx="47402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Проблеми харчування</a:t>
            </a:r>
          </a:p>
        </p:txBody>
      </p:sp>
      <p:pic>
        <p:nvPicPr>
          <p:cNvPr id="723" name="Shape 7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0350" y="1189037"/>
            <a:ext cx="6394449" cy="495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Shape 7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Shape 7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Shape 7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Shape 7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Shape 732"/>
          <p:cNvSpPr txBox="1"/>
          <p:nvPr/>
        </p:nvSpPr>
        <p:spPr>
          <a:xfrm>
            <a:off x="2195511" y="333375"/>
            <a:ext cx="4795836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Кадрове забезпечення</a:t>
            </a:r>
          </a:p>
        </p:txBody>
      </p:sp>
      <p:pic>
        <p:nvPicPr>
          <p:cNvPr id="733" name="Shape 7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7650" y="1768475"/>
            <a:ext cx="3822700" cy="4029074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Shape 734"/>
          <p:cNvSpPr txBox="1"/>
          <p:nvPr/>
        </p:nvSpPr>
        <p:spPr>
          <a:xfrm>
            <a:off x="468312" y="1484312"/>
            <a:ext cx="4679950" cy="292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Костянтин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Ушинський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зовнішньо скромна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праця учителя є однією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 найважливіших справ. </a:t>
            </a:r>
          </a:p>
        </p:txBody>
      </p:sp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Shape 7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Shape 7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Shape 7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Shape 7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Shape 743"/>
          <p:cNvSpPr txBox="1"/>
          <p:nvPr/>
        </p:nvSpPr>
        <p:spPr>
          <a:xfrm>
            <a:off x="2411411" y="692150"/>
            <a:ext cx="4795836" cy="585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Кадрове забезпечення</a:t>
            </a:r>
          </a:p>
        </p:txBody>
      </p:sp>
      <p:pic>
        <p:nvPicPr>
          <p:cNvPr id="744" name="Shape 7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9312" y="1506537"/>
            <a:ext cx="4565650" cy="422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Shape 7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9150" y="1577975"/>
            <a:ext cx="4565650" cy="422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b="19316" l="0" r="0" t="0"/>
          <a:stretch/>
        </p:blipFill>
        <p:spPr>
          <a:xfrm>
            <a:off x="6565900" y="-6350"/>
            <a:ext cx="25844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3375"/>
            <a:ext cx="1663700" cy="32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429000"/>
            <a:ext cx="1693862" cy="342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Shape 126"/>
          <p:cNvGrpSpPr/>
          <p:nvPr/>
        </p:nvGrpSpPr>
        <p:grpSpPr>
          <a:xfrm>
            <a:off x="1212850" y="1438275"/>
            <a:ext cx="7265986" cy="5218112"/>
            <a:chOff x="1212850" y="1438275"/>
            <a:chExt cx="7265986" cy="5218112"/>
          </a:xfrm>
        </p:grpSpPr>
        <p:pic>
          <p:nvPicPr>
            <p:cNvPr id="127" name="Shape 1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12850" y="1438275"/>
              <a:ext cx="7265986" cy="5218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Shape 128"/>
            <p:cNvSpPr txBox="1"/>
            <p:nvPr/>
          </p:nvSpPr>
          <p:spPr>
            <a:xfrm>
              <a:off x="1403350" y="1628775"/>
              <a:ext cx="6572249" cy="45243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Times New Roman"/>
                <a:buNone/>
              </a:pPr>
              <a:r>
                <a:rPr b="1" baseline="0" i="0" lang="en-US" sz="3600" u="none" cap="none" strike="noStrik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«Про підсумки розвитку дошкільної, загальної середньої та позашкільної освіти  в 2014/2015 навчальному році та пріоритетні завдання розвитку освітньої галузі </a:t>
              </a:r>
              <a:br>
                <a:rPr b="1" baseline="0" i="0" lang="en-US" sz="3600" u="none" cap="none" strike="noStrik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r>
                <a:rPr b="1" baseline="0" i="0" lang="en-US" sz="3600" u="none" cap="none" strike="noStrik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 2015/2016 навчальний рік»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Shape 7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Shape 7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Shape 7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Shape 7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Shape 754"/>
          <p:cNvSpPr txBox="1"/>
          <p:nvPr/>
        </p:nvSpPr>
        <p:spPr>
          <a:xfrm>
            <a:off x="1331912" y="0"/>
            <a:ext cx="6400799" cy="503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Моніторинг виконання </a:t>
            </a:r>
          </a:p>
          <a:p>
            <a:pPr indent="-342900" lvl="0" marL="342900" marR="0" rtl="0" algn="ctr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плану курсової перепідготовки педпрацівниками району</a:t>
            </a:r>
          </a:p>
        </p:txBody>
      </p:sp>
      <p:sp>
        <p:nvSpPr>
          <p:cNvPr id="755" name="Shape 755"/>
          <p:cNvSpPr txBox="1"/>
          <p:nvPr/>
        </p:nvSpPr>
        <p:spPr>
          <a:xfrm>
            <a:off x="0" y="2024061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6" name="Shape 7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287" y="1074737"/>
            <a:ext cx="8007350" cy="5427662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Shape 757"/>
          <p:cNvSpPr txBox="1"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Shape 758"/>
          <p:cNvSpPr txBox="1"/>
          <p:nvPr/>
        </p:nvSpPr>
        <p:spPr>
          <a:xfrm>
            <a:off x="7308850" y="1628775"/>
            <a:ext cx="1476375" cy="3384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baseline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98%</a:t>
            </a:r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baseline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97,2%</a:t>
            </a:r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baseline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96%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Shape 7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Shape 7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Shape 7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Shape 7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Shape 767"/>
          <p:cNvSpPr txBox="1"/>
          <p:nvPr/>
        </p:nvSpPr>
        <p:spPr>
          <a:xfrm>
            <a:off x="2747961" y="260350"/>
            <a:ext cx="4162425" cy="585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Працевлаштування</a:t>
            </a:r>
          </a:p>
        </p:txBody>
      </p:sp>
      <p:pic>
        <p:nvPicPr>
          <p:cNvPr id="768" name="Shape 7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750" y="1506537"/>
            <a:ext cx="4062411" cy="456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Shape 7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1600" y="1577975"/>
            <a:ext cx="4013200" cy="4494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Shape 7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Shape 7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Shape 7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Shape 7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Shape 778"/>
          <p:cNvSpPr txBox="1"/>
          <p:nvPr/>
        </p:nvSpPr>
        <p:spPr>
          <a:xfrm>
            <a:off x="3059111" y="333375"/>
            <a:ext cx="3040061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Фінансування</a:t>
            </a:r>
          </a:p>
        </p:txBody>
      </p:sp>
      <p:pic>
        <p:nvPicPr>
          <p:cNvPr id="779" name="Shape 7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6650" y="1362075"/>
            <a:ext cx="3078162" cy="465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Shape 7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97462" y="1362075"/>
            <a:ext cx="3078162" cy="465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Shape 7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Shape 7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Shape 7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Shape 7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Shape 789"/>
          <p:cNvSpPr txBox="1"/>
          <p:nvPr/>
        </p:nvSpPr>
        <p:spPr>
          <a:xfrm>
            <a:off x="3779837" y="404812"/>
            <a:ext cx="145573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Ліміти</a:t>
            </a:r>
          </a:p>
        </p:txBody>
      </p:sp>
      <p:pic>
        <p:nvPicPr>
          <p:cNvPr id="790" name="Shape 7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387" y="569912"/>
            <a:ext cx="5094287" cy="47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Shape 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3250" y="2054225"/>
            <a:ext cx="4781550" cy="485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Shape 7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Shape 7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Shape 7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Shape 7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Shape 8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3200" y="1146175"/>
            <a:ext cx="6750050" cy="4365624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Shape 801"/>
          <p:cNvSpPr txBox="1"/>
          <p:nvPr/>
        </p:nvSpPr>
        <p:spPr>
          <a:xfrm>
            <a:off x="1651000" y="333375"/>
            <a:ext cx="5761036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Середня вартість на 1 учня</a:t>
            </a:r>
          </a:p>
        </p:txBody>
      </p:sp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Shape 8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Shape 8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Shape 8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Shape 8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Shape 810"/>
          <p:cNvSpPr txBox="1"/>
          <p:nvPr/>
        </p:nvSpPr>
        <p:spPr>
          <a:xfrm>
            <a:off x="2905125" y="333375"/>
            <a:ext cx="325278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Якісний досвід</a:t>
            </a:r>
          </a:p>
        </p:txBody>
      </p:sp>
      <p:pic>
        <p:nvPicPr>
          <p:cNvPr id="811" name="Shape 8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6437" y="901700"/>
            <a:ext cx="3987800" cy="3554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Shape 8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1675" y="2200275"/>
            <a:ext cx="6169024" cy="4071936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Shape 813"/>
          <p:cNvSpPr txBox="1"/>
          <p:nvPr/>
        </p:nvSpPr>
        <p:spPr>
          <a:xfrm>
            <a:off x="1547812" y="2133600"/>
            <a:ext cx="2952750" cy="522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Стаж </a:t>
            </a:r>
          </a:p>
        </p:txBody>
      </p:sp>
      <p:sp>
        <p:nvSpPr>
          <p:cNvPr id="814" name="Shape 814"/>
          <p:cNvSpPr txBox="1"/>
          <p:nvPr/>
        </p:nvSpPr>
        <p:spPr>
          <a:xfrm>
            <a:off x="1187450" y="5013325"/>
            <a:ext cx="5040312" cy="522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Підвищення ставок</a:t>
            </a:r>
          </a:p>
        </p:txBody>
      </p:sp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Shape 8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Shape 8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Shape 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Shape 8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Shape 823"/>
          <p:cNvSpPr txBox="1"/>
          <p:nvPr/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id="824" name="Shape 8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350" y="-6350"/>
            <a:ext cx="9156699" cy="68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Shape 8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Shape 8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Shape 8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Shape 8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Shape 833"/>
          <p:cNvSpPr txBox="1"/>
          <p:nvPr/>
        </p:nvSpPr>
        <p:spPr>
          <a:xfrm>
            <a:off x="227012" y="2492375"/>
            <a:ext cx="8956674" cy="1582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Щасливого і мирного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baseline="0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2015/2016 навчального року !!!!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Shape 137"/>
          <p:cNvGrpSpPr/>
          <p:nvPr/>
        </p:nvGrpSpPr>
        <p:grpSpPr>
          <a:xfrm>
            <a:off x="2693986" y="-133350"/>
            <a:ext cx="7115175" cy="2144712"/>
            <a:chOff x="2693986" y="-133350"/>
            <a:chExt cx="7115175" cy="2144712"/>
          </a:xfrm>
        </p:grpSpPr>
        <p:pic>
          <p:nvPicPr>
            <p:cNvPr id="138" name="Shape 1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93986" y="-133350"/>
              <a:ext cx="7115175" cy="2144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Shape 139"/>
            <p:cNvSpPr txBox="1"/>
            <p:nvPr/>
          </p:nvSpPr>
          <p:spPr>
            <a:xfrm>
              <a:off x="2743200" y="0"/>
              <a:ext cx="6400799" cy="5032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-342900" lvl="0" marL="34290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66"/>
                </a:buClr>
                <a:buSzPct val="25000"/>
                <a:buFont typeface="Times New Roman"/>
                <a:buNone/>
              </a:pPr>
              <a:r>
                <a:rPr b="1" baseline="0" i="0" lang="en-US" sz="3200" u="none" cap="none" strike="noStrike">
                  <a:solidFill>
                    <a:srgbClr val="FFFF6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Охоплення</a:t>
              </a:r>
            </a:p>
            <a:p>
              <a:pPr indent="-342900" lvl="0" marL="342900" marR="0" rtl="0" algn="r">
                <a:lnSpc>
                  <a:spcPct val="100000"/>
                </a:lnSpc>
                <a:spcBef>
                  <a:spcPts val="640"/>
                </a:spcBef>
                <a:spcAft>
                  <a:spcPts val="0"/>
                </a:spcAft>
                <a:buClr>
                  <a:srgbClr val="FFFF66"/>
                </a:buClr>
                <a:buSzPct val="25000"/>
                <a:buFont typeface="Times New Roman"/>
                <a:buNone/>
              </a:pPr>
              <a:r>
                <a:rPr b="1" baseline="0" i="0" lang="en-US" sz="3200" u="none" cap="none" strike="noStrike">
                  <a:solidFill>
                    <a:srgbClr val="FFFF6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дітей дошкільною освітою в розрізі ДНЗ в 2015  </a:t>
              </a:r>
            </a:p>
          </p:txBody>
        </p:sp>
      </p:grpSp>
      <p:pic>
        <p:nvPicPr>
          <p:cNvPr id="140" name="Shape 1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7087" y="476250"/>
            <a:ext cx="8116887" cy="638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1908175" y="1916111"/>
            <a:ext cx="5903912" cy="74611"/>
          </a:xfrm>
          <a:custGeom>
            <a:pathLst>
              <a:path extrusionOk="0" h="1" w="7140">
                <a:moveTo>
                  <a:pt x="60" y="0"/>
                </a:moveTo>
                <a:cubicBezTo>
                  <a:pt x="120" y="0"/>
                  <a:pt x="5220" y="0"/>
                  <a:pt x="6180" y="0"/>
                </a:cubicBezTo>
                <a:cubicBezTo>
                  <a:pt x="7140" y="0"/>
                  <a:pt x="5850" y="0"/>
                  <a:pt x="5820" y="0"/>
                </a:cubicBezTo>
                <a:cubicBezTo>
                  <a:pt x="5790" y="0"/>
                  <a:pt x="6000" y="0"/>
                  <a:pt x="6000" y="0"/>
                </a:cubicBezTo>
                <a:cubicBezTo>
                  <a:pt x="6000" y="0"/>
                  <a:pt x="6810" y="0"/>
                  <a:pt x="5820" y="0"/>
                </a:cubicBezTo>
                <a:cubicBezTo>
                  <a:pt x="4830" y="0"/>
                  <a:pt x="0" y="0"/>
                  <a:pt x="60" y="0"/>
                </a:cubicBezTo>
                <a:close/>
              </a:path>
            </a:pathLst>
          </a:cu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1042987" y="2852736"/>
            <a:ext cx="1485899" cy="342899"/>
          </a:xfrm>
          <a:prstGeom prst="wedgeRoundRectCallout">
            <a:avLst>
              <a:gd fmla="val 31062" name="adj1"/>
              <a:gd fmla="val -53100" name="adj2"/>
              <a:gd fmla="val 0" name="adj3"/>
            </a:avLst>
          </a:prstGeom>
          <a:solidFill>
            <a:srgbClr val="FFFFFF"/>
          </a:solidFill>
          <a:ln cap="flat" cmpd="sng" w="19050">
            <a:solidFill>
              <a:srgbClr val="FF66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b="1" baseline="0" i="0" lang="en-US" sz="1200" u="none" cap="none" strike="noStrik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79%  по району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0" i="0" sz="1200" u="none" cap="none" strike="noStrike">
              <a:solidFill>
                <a:srgbClr val="FF66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3" name="Shape 143"/>
          <p:cNvCxnSpPr/>
          <p:nvPr/>
        </p:nvCxnSpPr>
        <p:spPr>
          <a:xfrm>
            <a:off x="1979611" y="2060575"/>
            <a:ext cx="5329237" cy="0"/>
          </a:xfrm>
          <a:prstGeom prst="straightConnector1">
            <a:avLst/>
          </a:prstGeom>
          <a:noFill/>
          <a:ln cap="flat" cmpd="sng" w="53975">
            <a:solidFill>
              <a:srgbClr val="FF66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144" name="Shape 144"/>
          <p:cNvSpPr/>
          <p:nvPr/>
        </p:nvSpPr>
        <p:spPr>
          <a:xfrm>
            <a:off x="7451725" y="2133600"/>
            <a:ext cx="1143000" cy="511174"/>
          </a:xfrm>
          <a:prstGeom prst="wedgeRoundRectCallout">
            <a:avLst>
              <a:gd fmla="val -7440" name="adj1"/>
              <a:gd fmla="val -9781" name="adj2"/>
              <a:gd fmla="val 0" name="adj3"/>
            </a:avLst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Times New Roman"/>
              <a:buNone/>
            </a:pPr>
            <a:r>
              <a:rPr b="1" baseline="0" i="0" lang="en-US" sz="1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64% по області</a:t>
            </a:r>
          </a:p>
        </p:txBody>
      </p:sp>
      <p:sp>
        <p:nvSpPr>
          <p:cNvPr id="145" name="Shape 145"/>
          <p:cNvSpPr/>
          <p:nvPr/>
        </p:nvSpPr>
        <p:spPr>
          <a:xfrm>
            <a:off x="900112" y="765175"/>
            <a:ext cx="1600199" cy="342899"/>
          </a:xfrm>
          <a:prstGeom prst="wedgeRoundRectCallout">
            <a:avLst>
              <a:gd fmla="val 40093" name="adj1"/>
              <a:gd fmla="val 93300" name="adj2"/>
              <a:gd fmla="val 0" name="adj3"/>
            </a:avLst>
          </a:prstGeom>
          <a:solidFill>
            <a:srgbClr val="FFFFFF"/>
          </a:solidFill>
          <a:ln cap="flat" cmpd="sng" w="19050">
            <a:solidFill>
              <a:srgbClr val="008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ct val="25000"/>
              <a:buFont typeface="Times New Roman"/>
              <a:buNone/>
            </a:pPr>
            <a:r>
              <a:rPr b="1" baseline="0" i="0" lang="en-US" sz="1200" u="none" cap="none" strike="noStrike">
                <a:solidFill>
                  <a:srgbClr val="3399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47% по Україні</a:t>
            </a:r>
          </a:p>
        </p:txBody>
      </p:sp>
      <p:cxnSp>
        <p:nvCxnSpPr>
          <p:cNvPr id="146" name="Shape 146"/>
          <p:cNvCxnSpPr/>
          <p:nvPr/>
        </p:nvCxnSpPr>
        <p:spPr>
          <a:xfrm>
            <a:off x="1979611" y="2205036"/>
            <a:ext cx="5256211" cy="0"/>
          </a:xfrm>
          <a:prstGeom prst="straightConnector1">
            <a:avLst/>
          </a:prstGeom>
          <a:noFill/>
          <a:ln cap="flat" cmpd="sng" w="60325">
            <a:solidFill>
              <a:srgbClr val="008000"/>
            </a:solidFill>
            <a:prstDash val="solid"/>
            <a:miter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250825" y="0"/>
            <a:ext cx="8893175" cy="836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Порівняльні 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показники охоплення дошкільною освітою в Петропавлівському районі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0" y="69056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412" y="1722436"/>
            <a:ext cx="8126411" cy="4935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-146050"/>
            <a:ext cx="1438275" cy="21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1420812"/>
            <a:ext cx="1438275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2992436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2100" y="4565650"/>
            <a:ext cx="1438275" cy="21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8175" y="255587"/>
            <a:ext cx="2889249" cy="2884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0837" y="3279775"/>
            <a:ext cx="2890836" cy="217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3612" y="2054225"/>
            <a:ext cx="3760787" cy="217011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971550" y="0"/>
            <a:ext cx="3313112" cy="1570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baseline="0" i="0" lang="en-US" sz="32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Гурткова та індивідуальна робота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827087" y="1484312"/>
            <a:ext cx="4968875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Петриківка – душа народу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827087" y="2276475"/>
            <a:ext cx="3240087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Пісенне кола 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3348037" y="3500437"/>
            <a:ext cx="2951161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Джміль і бджілка</a:t>
            </a: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3612" y="4359275"/>
            <a:ext cx="2535237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3382962" y="5661025"/>
            <a:ext cx="5761036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Сузір'я талановитих дошкільнят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7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